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2" r:id="rId4"/>
    <p:sldId id="257" r:id="rId5"/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EDF4"/>
    <a:srgbClr val="D0D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8" autoAdjust="0"/>
    <p:restoredTop sz="76302" autoAdjust="0"/>
  </p:normalViewPr>
  <p:slideViewPr>
    <p:cSldViewPr>
      <p:cViewPr varScale="1">
        <p:scale>
          <a:sx n="113" d="100"/>
          <a:sy n="113" d="100"/>
        </p:scale>
        <p:origin x="-90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5DE13-1189-4F90-9EB4-EC8E6AB3A9BB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1E546-3852-49BE-BB5B-F61E4D9000E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950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irodahrvatske.com/tlo/" TargetMode="External"/><Relationship Id="rId7" Type="http://schemas.openxmlformats.org/officeDocument/2006/relationships/hyperlink" Target="https://www.hapih.hr/c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istrapedia.hr/hrv/1100/tlo/istra-a-z/" TargetMode="External"/><Relationship Id="rId5" Type="http://schemas.openxmlformats.org/officeDocument/2006/relationships/hyperlink" Target="http://www.haop.hr/hr/tematska-podrucja/zrak-klima-tlo/tlo-i-zemljiste" TargetMode="External"/><Relationship Id="rId4" Type="http://schemas.openxmlformats.org/officeDocument/2006/relationships/hyperlink" Target="http://www.enciklopedija.hr/natuknica.aspx?ID=61548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@35.7257331,139.6491348,53803m/data=!3m1!1e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logija.com.hr/jakusevec-odlagaliste-otpada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qtdFaclWf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lo-i-biljka.eu/iBaza/Pedo_HR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roklub.com/ratarstvo/optimalan-sadrzaj-humusa-garancija-plodnosti-tla/1318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sume.hr/images/stories/savjetodavna/Publikacije/opcekorisne_funkcije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dologija.com.hr/Literatura/Pedologija/Uvod%20i%20definicija%20tla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4932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r.wikipedia.org/wiki/Industrijska_poljoprivred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http://prirodahrvatske.com/tlo/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http://www.enciklopedija.hr/natuknica.aspx?ID=61548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http://www.haop.hr/hr/tematska-podrucja/zrak-klima-tlo/tlo-i-zemljiste</a:t>
            </a:r>
            <a:endParaRPr lang="hr-HR" dirty="0" smtClean="0"/>
          </a:p>
          <a:p>
            <a:r>
              <a:rPr lang="hr-HR" dirty="0" smtClean="0">
                <a:hlinkClick r:id="rId6"/>
              </a:rPr>
              <a:t>https://www.istrapedia.hr/hrv/1100/tlo/istra-a-z/</a:t>
            </a:r>
            <a:endParaRPr lang="hr-HR" dirty="0" smtClean="0"/>
          </a:p>
          <a:p>
            <a:r>
              <a:rPr lang="hr-HR" dirty="0" smtClean="0">
                <a:hlinkClick r:id="rId7"/>
              </a:rPr>
              <a:t>https://www.hapih.hr/ct/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420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Tokyo – izgrađenost</a:t>
            </a:r>
            <a:r>
              <a:rPr lang="hr-HR" baseline="0" dirty="0" smtClean="0"/>
              <a:t> - </a:t>
            </a:r>
            <a:r>
              <a:rPr lang="hr-HR" dirty="0" smtClean="0">
                <a:hlinkClick r:id="rId3"/>
              </a:rPr>
              <a:t>https://www.google.com/maps/@35.7257331,139.6491348,53803m/data=!3m1!1e3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85708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https://www.ekologija.com.hr/jakusevec-odlagaliste-otpada/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8195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Soil</a:t>
            </a:r>
            <a:r>
              <a:rPr lang="hr-HR" baseline="0" dirty="0" smtClean="0"/>
              <a:t> Profile </a:t>
            </a:r>
            <a:r>
              <a:rPr lang="hr-HR" baseline="0" dirty="0" err="1" smtClean="0"/>
              <a:t>of</a:t>
            </a:r>
            <a:r>
              <a:rPr lang="hr-HR" baseline="0" dirty="0" smtClean="0"/>
              <a:t> </a:t>
            </a:r>
            <a:r>
              <a:rPr lang="hr-HR" baseline="0" dirty="0" err="1" smtClean="0"/>
              <a:t>Earth</a:t>
            </a:r>
            <a:r>
              <a:rPr lang="hr-HR" baseline="0" dirty="0" smtClean="0"/>
              <a:t>: </a:t>
            </a:r>
            <a:r>
              <a:rPr lang="hr-HR" dirty="0" smtClean="0">
                <a:hlinkClick r:id="rId3"/>
              </a:rPr>
              <a:t>https://www.youtube.com/watch?v=vqtdFaclWf0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1629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Pedološka</a:t>
            </a:r>
            <a:r>
              <a:rPr lang="hr-HR" baseline="0" dirty="0" smtClean="0"/>
              <a:t> karta Hrvatske: </a:t>
            </a:r>
            <a:r>
              <a:rPr lang="hr-HR" dirty="0" smtClean="0">
                <a:hlinkClick r:id="rId3"/>
              </a:rPr>
              <a:t>http://tlo-i-biljka.eu/iBaza/Pedo_HR/index.html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24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755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https://www.agroklub.com/ratarstvo/optimalan-sadrzaj-humusa-garancija-plodnosti-tla/13184/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32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https://www.hrsume.hr/images/stories/savjetodavna/Publikacije/opcekorisne_funkcije.pdf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48367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http://pedologija.com.hr/Literatura/Pedologija/Uvod%20i%20definicija%20tla.pdf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2142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7353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http://www.enciklopedija.hr/natuknica.aspx?ID=49324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https://hr.wikipedia.org/wiki/Industrijska_poljoprivreda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1E546-3852-49BE-BB5B-F61E4D9000E9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366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14.11.2019.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O tlu i njegovoj važnosti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Tlo i biljni svijet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Čovjek i tlo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11859"/>
            <a:ext cx="4070210" cy="303053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915566"/>
            <a:ext cx="4177993" cy="312787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666339" y="4205354"/>
            <a:ext cx="4277345" cy="5200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/>
              <a:t>Suvremena poljoprivreda bitno osiromašuje biljni i životinjski svijet.</a:t>
            </a:r>
            <a:endParaRPr lang="hr-HR" sz="1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760738"/>
            <a:ext cx="8486484" cy="33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35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242592" cy="3030985"/>
          </a:xfrm>
        </p:spPr>
        <p:txBody>
          <a:bodyPr>
            <a:noAutofit/>
          </a:bodyPr>
          <a:lstStyle/>
          <a:p>
            <a:r>
              <a:rPr lang="hr-HR" sz="2800" dirty="0" smtClean="0"/>
              <a:t>Izgradnjom naselja i prometnica zauzete su velike površine tla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2464" y="845692"/>
            <a:ext cx="6234032" cy="218723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3595" y="3124287"/>
            <a:ext cx="6222901" cy="199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2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602632" cy="303098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Poljoprivredno, industrijsko i drugo onečišćenje, posebno neuređeno odlaganje otpada ugrožava i tlo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53488"/>
            <a:ext cx="5580112" cy="36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5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Glavni sastojak tla su ______________________________________.</a:t>
            </a:r>
          </a:p>
          <a:p>
            <a:r>
              <a:rPr lang="hr-HR" dirty="0" smtClean="0"/>
              <a:t>Raspadnuti i istrunuli biljni i životinjski ostaci nazivaju se ______________.</a:t>
            </a:r>
          </a:p>
          <a:p>
            <a:r>
              <a:rPr lang="hr-HR" dirty="0" smtClean="0"/>
              <a:t>Navedite neke vrste tla koje nisu vezane za tip klime.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31550" y="1779662"/>
            <a:ext cx="8136904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100" dirty="0">
                <a:solidFill>
                  <a:srgbClr val="FF0000"/>
                </a:solidFill>
              </a:rPr>
              <a:t>minerali nastali raspadom (trošenjem) </a:t>
            </a:r>
            <a:r>
              <a:rPr lang="hr-HR" sz="3100" dirty="0" smtClean="0">
                <a:solidFill>
                  <a:srgbClr val="FF0000"/>
                </a:solidFill>
              </a:rPr>
              <a:t>stijena</a:t>
            </a:r>
            <a:endParaRPr lang="hr-HR" sz="3100" dirty="0">
              <a:solidFill>
                <a:srgbClr val="FF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131840" y="2836235"/>
            <a:ext cx="1620688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100" dirty="0" smtClean="0">
                <a:solidFill>
                  <a:srgbClr val="FF0000"/>
                </a:solidFill>
              </a:rPr>
              <a:t>humus</a:t>
            </a:r>
            <a:endParaRPr lang="hr-HR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6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818656" cy="3240361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Uz pomoć priložene slike objasnite važnost biljnog pokrova za tlo.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r="5906" b="3630"/>
          <a:stretch/>
        </p:blipFill>
        <p:spPr>
          <a:xfrm>
            <a:off x="3495150" y="771550"/>
            <a:ext cx="5328350" cy="38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1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178696" cy="3030985"/>
          </a:xfrm>
        </p:spPr>
        <p:txBody>
          <a:bodyPr/>
          <a:lstStyle/>
          <a:p>
            <a:r>
              <a:rPr lang="hr-HR" dirty="0" smtClean="0"/>
              <a:t>Imenujte tip tla karakterističan za pojedine tipove klime.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1662822"/>
              </p:ext>
            </p:extLst>
          </p:nvPr>
        </p:nvGraphicFramePr>
        <p:xfrm>
          <a:off x="3759154" y="1707654"/>
          <a:ext cx="4900800" cy="2511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600"/>
                <a:gridCol w="1633600"/>
                <a:gridCol w="1633600"/>
              </a:tblGrid>
              <a:tr h="405665">
                <a:tc>
                  <a:txBody>
                    <a:bodyPr/>
                    <a:lstStyle/>
                    <a:p>
                      <a:r>
                        <a:rPr lang="hr-HR" dirty="0" smtClean="0"/>
                        <a:t>Tip klime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Tip vegetacije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Tip tla</a:t>
                      </a:r>
                      <a:endParaRPr lang="hr-HR" dirty="0"/>
                    </a:p>
                  </a:txBody>
                  <a:tcPr/>
                </a:tc>
              </a:tr>
              <a:tr h="1000270">
                <a:tc>
                  <a:txBody>
                    <a:bodyPr/>
                    <a:lstStyle/>
                    <a:p>
                      <a:r>
                        <a:rPr lang="hr-HR" dirty="0" smtClean="0"/>
                        <a:t>Umjereno topla vlažna klima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Šume umjerenog pojasa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Smeđe šumsko</a:t>
                      </a:r>
                      <a:r>
                        <a:rPr lang="hr-HR" baseline="0" dirty="0" smtClean="0"/>
                        <a:t> tlo</a:t>
                      </a:r>
                      <a:endParaRPr lang="hr-HR" dirty="0"/>
                    </a:p>
                  </a:txBody>
                  <a:tcPr/>
                </a:tc>
              </a:tr>
              <a:tr h="405665">
                <a:tc>
                  <a:txBody>
                    <a:bodyPr/>
                    <a:lstStyle/>
                    <a:p>
                      <a:r>
                        <a:rPr lang="hr-HR" dirty="0" smtClean="0"/>
                        <a:t>Stepska klima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Stepa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Crnica</a:t>
                      </a:r>
                      <a:endParaRPr lang="hr-HR" dirty="0"/>
                    </a:p>
                  </a:txBody>
                  <a:tcPr/>
                </a:tc>
              </a:tr>
              <a:tr h="700189">
                <a:tc>
                  <a:txBody>
                    <a:bodyPr/>
                    <a:lstStyle/>
                    <a:p>
                      <a:r>
                        <a:rPr lang="hr-HR" dirty="0" smtClean="0"/>
                        <a:t>Snježno-šumske klime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Vazdazelena šuma </a:t>
                      </a:r>
                      <a:r>
                        <a:rPr lang="hr-HR" dirty="0" err="1" smtClean="0"/>
                        <a:t>igličavaca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Pepeljuša</a:t>
                      </a:r>
                      <a:r>
                        <a:rPr lang="hr-HR" dirty="0" smtClean="0"/>
                        <a:t> (</a:t>
                      </a:r>
                      <a:r>
                        <a:rPr lang="hr-HR" dirty="0" err="1" smtClean="0"/>
                        <a:t>podzol</a:t>
                      </a:r>
                      <a:r>
                        <a:rPr lang="hr-HR" dirty="0" smtClean="0"/>
                        <a:t>)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7092280" y="2139702"/>
            <a:ext cx="1466787" cy="864096"/>
          </a:xfrm>
          <a:prstGeom prst="rect">
            <a:avLst/>
          </a:prstGeom>
          <a:solidFill>
            <a:srgbClr val="D0D8E8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7017919" y="3126548"/>
            <a:ext cx="1368152" cy="288032"/>
          </a:xfrm>
          <a:prstGeom prst="rect">
            <a:avLst/>
          </a:prstGeom>
          <a:solidFill>
            <a:srgbClr val="E9EDF4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7062866" y="3620111"/>
            <a:ext cx="1522349" cy="535815"/>
          </a:xfrm>
          <a:prstGeom prst="rect">
            <a:avLst/>
          </a:prstGeom>
          <a:solidFill>
            <a:srgbClr val="D0D8E8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45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970784" cy="3030985"/>
          </a:xfrm>
        </p:spPr>
        <p:txBody>
          <a:bodyPr/>
          <a:lstStyle/>
          <a:p>
            <a:r>
              <a:rPr lang="hr-HR" dirty="0" smtClean="0"/>
              <a:t>Kako suvremena poljoprivreda djeluje na biljni i životinjski svijet?</a:t>
            </a:r>
            <a:endParaRPr lang="hr-HR" dirty="0"/>
          </a:p>
        </p:txBody>
      </p:sp>
      <p:pic>
        <p:nvPicPr>
          <p:cNvPr id="4" name="Rezervirano mjesto sadržaj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6539" y="1563637"/>
            <a:ext cx="4070210" cy="30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0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3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68144" y="771550"/>
            <a:ext cx="2818656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 smtClean="0"/>
              <a:t>Tlo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49350" y="1563637"/>
            <a:ext cx="3071122" cy="3456385"/>
          </a:xfrm>
        </p:spPr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astresit</a:t>
            </a:r>
            <a:r>
              <a:rPr lang="hr-HR" dirty="0"/>
              <a:t>, površinski sloj koji pokriva najveći dio kopna na </a:t>
            </a:r>
            <a:r>
              <a:rPr lang="hr-HR" dirty="0" smtClean="0"/>
              <a:t>Zemlji.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8794" y="759169"/>
            <a:ext cx="5868144" cy="438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17" b="4629"/>
          <a:stretch/>
        </p:blipFill>
        <p:spPr>
          <a:xfrm>
            <a:off x="4324267" y="843558"/>
            <a:ext cx="4525601" cy="194421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32"/>
          <a:stretch/>
        </p:blipFill>
        <p:spPr>
          <a:xfrm>
            <a:off x="248943" y="867519"/>
            <a:ext cx="3831908" cy="18482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94" r="6666"/>
          <a:stretch/>
        </p:blipFill>
        <p:spPr>
          <a:xfrm>
            <a:off x="251521" y="2938485"/>
            <a:ext cx="3240359" cy="20598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20" r="13726"/>
          <a:stretch/>
        </p:blipFill>
        <p:spPr>
          <a:xfrm>
            <a:off x="5526218" y="2971041"/>
            <a:ext cx="3323649" cy="2048981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3644953" y="2859783"/>
            <a:ext cx="1728192" cy="18722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/>
              <a:t>Tlo je mješavina </a:t>
            </a:r>
            <a:r>
              <a:rPr lang="hr-HR" sz="1400" dirty="0"/>
              <a:t>tvari: sitnih </a:t>
            </a:r>
            <a:r>
              <a:rPr lang="hr-HR" sz="1400" dirty="0" err="1"/>
              <a:t>stijenskih</a:t>
            </a:r>
            <a:r>
              <a:rPr lang="hr-HR" sz="1400" dirty="0"/>
              <a:t> zrnaca (minerala), vode, zraka te biljnih i životinjskih ostataka (humusa), ali i živih </a:t>
            </a:r>
            <a:r>
              <a:rPr lang="hr-HR" sz="1400" dirty="0" smtClean="0"/>
              <a:t>bića.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29189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Tlo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Glavni sastojak tla: minerali nastali raspadom (trošenjem) stijena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t="3049" b="8549"/>
          <a:stretch/>
        </p:blipFill>
        <p:spPr>
          <a:xfrm>
            <a:off x="256731" y="2571750"/>
            <a:ext cx="888682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Trošenje stijena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839"/>
          <a:stretch/>
        </p:blipFill>
        <p:spPr bwMode="auto">
          <a:xfrm>
            <a:off x="396933" y="1555862"/>
            <a:ext cx="3240360" cy="199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498290a929"/>
          <p:cNvPicPr>
            <a:picLocks noChangeAspect="1" noChangeArrowheads="1"/>
          </p:cNvPicPr>
          <p:nvPr/>
        </p:nvPicPr>
        <p:blipFill rotWithShape="1">
          <a:blip r:embed="rId3" cstate="print"/>
          <a:srcRect l="3909" t="9174" r="11130" b="9709"/>
          <a:stretch/>
        </p:blipFill>
        <p:spPr bwMode="auto">
          <a:xfrm>
            <a:off x="3814695" y="3430234"/>
            <a:ext cx="2104481" cy="128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641d66d3-8fda-4518-848f-f2b9dd99b394.jpg"/>
          <p:cNvPicPr>
            <a:picLocks noChangeAspect="1"/>
          </p:cNvPicPr>
          <p:nvPr/>
        </p:nvPicPr>
        <p:blipFill>
          <a:blip r:embed="rId4" cstate="print"/>
          <a:srcRect t="11311"/>
          <a:stretch>
            <a:fillRect/>
          </a:stretch>
        </p:blipFill>
        <p:spPr>
          <a:xfrm>
            <a:off x="6198743" y="2535688"/>
            <a:ext cx="2581246" cy="17169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136" y="3202495"/>
            <a:ext cx="2259991" cy="18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r="77477"/>
          <a:stretch/>
        </p:blipFill>
        <p:spPr bwMode="auto">
          <a:xfrm>
            <a:off x="4508755" y="1664104"/>
            <a:ext cx="1368511" cy="1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avokutnik 8"/>
          <p:cNvSpPr/>
          <p:nvPr/>
        </p:nvSpPr>
        <p:spPr>
          <a:xfrm>
            <a:off x="2388828" y="3291829"/>
            <a:ext cx="1071063" cy="3600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/>
              <a:t>Mehaničko</a:t>
            </a:r>
            <a:endParaRPr lang="hr-HR" sz="1400" dirty="0"/>
          </a:p>
        </p:txBody>
      </p:sp>
      <p:sp>
        <p:nvSpPr>
          <p:cNvPr id="10" name="Pravokutnik 9"/>
          <p:cNvSpPr/>
          <p:nvPr/>
        </p:nvSpPr>
        <p:spPr>
          <a:xfrm>
            <a:off x="7605552" y="2096794"/>
            <a:ext cx="1071063" cy="3600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/>
              <a:t>Biološko</a:t>
            </a:r>
            <a:endParaRPr lang="hr-HR" sz="1400" dirty="0"/>
          </a:p>
        </p:txBody>
      </p:sp>
      <p:sp>
        <p:nvSpPr>
          <p:cNvPr id="11" name="Pravokutnik 10"/>
          <p:cNvSpPr/>
          <p:nvPr/>
        </p:nvSpPr>
        <p:spPr>
          <a:xfrm>
            <a:off x="4806203" y="1225210"/>
            <a:ext cx="1071063" cy="3600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400" dirty="0" smtClean="0"/>
              <a:t>Kemijsko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30903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Humus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raspadnuti i istrunuli biljni i životinjski ostatci </a:t>
            </a:r>
            <a:endParaRPr lang="hr-HR" b="1" dirty="0" smtClean="0"/>
          </a:p>
          <a:p>
            <a:r>
              <a:rPr lang="hr-HR" b="1" dirty="0" smtClean="0"/>
              <a:t>O količini humusa ovisi plodnost tla.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7" y="2931790"/>
            <a:ext cx="88487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9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030876" cy="1008112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Važnost biljnog pokrova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51670"/>
            <a:ext cx="3030876" cy="316835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Štiti tlo od odnošenja</a:t>
            </a:r>
          </a:p>
          <a:p>
            <a:r>
              <a:rPr lang="hr-HR" b="1" i="1" dirty="0"/>
              <a:t>Tlo nastaje vrlo sporo, ali se lako može uništiti pa ga moramo </a:t>
            </a:r>
            <a:r>
              <a:rPr lang="hr-HR" b="1" i="1" dirty="0" smtClean="0"/>
              <a:t>čuvati da </a:t>
            </a:r>
            <a:r>
              <a:rPr lang="hr-HR" b="1" i="1" dirty="0"/>
              <a:t>bi i dalje </a:t>
            </a:r>
            <a:r>
              <a:rPr lang="hr-HR" b="1" i="1" dirty="0" smtClean="0"/>
              <a:t>održavalo </a:t>
            </a:r>
            <a:r>
              <a:rPr lang="hr-HR" b="1" i="1" dirty="0"/>
              <a:t>život.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r="5906" b="3630"/>
          <a:stretch/>
        </p:blipFill>
        <p:spPr>
          <a:xfrm>
            <a:off x="3495150" y="771550"/>
            <a:ext cx="5328350" cy="384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223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/>
              <a:t>Tlo i klimatsko-biljna područja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06128"/>
            <a:ext cx="4762872" cy="310983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Podudarnost tipova tala i klimatsko-biljnih područja:</a:t>
            </a:r>
          </a:p>
          <a:p>
            <a:pPr marL="0" indent="0">
              <a:buNone/>
            </a:pPr>
            <a:endParaRPr lang="hr-HR" dirty="0" smtClean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1809347"/>
              </p:ext>
            </p:extLst>
          </p:nvPr>
        </p:nvGraphicFramePr>
        <p:xfrm>
          <a:off x="457200" y="2211710"/>
          <a:ext cx="4900800" cy="2511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600"/>
                <a:gridCol w="1633600"/>
                <a:gridCol w="1633600"/>
              </a:tblGrid>
              <a:tr h="405665">
                <a:tc>
                  <a:txBody>
                    <a:bodyPr/>
                    <a:lstStyle/>
                    <a:p>
                      <a:r>
                        <a:rPr lang="hr-HR" dirty="0" smtClean="0"/>
                        <a:t>Tip klime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Tip vegetacije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Tip tla</a:t>
                      </a:r>
                      <a:endParaRPr lang="hr-HR" dirty="0"/>
                    </a:p>
                  </a:txBody>
                  <a:tcPr/>
                </a:tc>
              </a:tr>
              <a:tr h="1000270">
                <a:tc>
                  <a:txBody>
                    <a:bodyPr/>
                    <a:lstStyle/>
                    <a:p>
                      <a:r>
                        <a:rPr lang="hr-HR" dirty="0" smtClean="0"/>
                        <a:t>Umjereno topla vlažna klima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Šume umjerenog pojasa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Smeđe šumsko</a:t>
                      </a:r>
                      <a:r>
                        <a:rPr lang="hr-HR" baseline="0" dirty="0" smtClean="0"/>
                        <a:t> tlo</a:t>
                      </a:r>
                      <a:endParaRPr lang="hr-HR" dirty="0"/>
                    </a:p>
                  </a:txBody>
                  <a:tcPr/>
                </a:tc>
              </a:tr>
              <a:tr h="405665">
                <a:tc>
                  <a:txBody>
                    <a:bodyPr/>
                    <a:lstStyle/>
                    <a:p>
                      <a:r>
                        <a:rPr lang="hr-HR" dirty="0" smtClean="0"/>
                        <a:t>Stepska klima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Stepa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Crnica</a:t>
                      </a:r>
                      <a:endParaRPr lang="hr-HR" dirty="0"/>
                    </a:p>
                  </a:txBody>
                  <a:tcPr/>
                </a:tc>
              </a:tr>
              <a:tr h="700189">
                <a:tc>
                  <a:txBody>
                    <a:bodyPr/>
                    <a:lstStyle/>
                    <a:p>
                      <a:r>
                        <a:rPr lang="hr-HR" dirty="0" smtClean="0"/>
                        <a:t>Snježno-šumske klime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Vazdazelena šuma </a:t>
                      </a:r>
                      <a:r>
                        <a:rPr lang="hr-HR" dirty="0" err="1" smtClean="0"/>
                        <a:t>igličavaca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Pepeljuša</a:t>
                      </a:r>
                      <a:r>
                        <a:rPr lang="hr-HR" dirty="0" smtClean="0"/>
                        <a:t> (</a:t>
                      </a:r>
                      <a:r>
                        <a:rPr lang="hr-HR" dirty="0" err="1" smtClean="0"/>
                        <a:t>podzol</a:t>
                      </a:r>
                      <a:r>
                        <a:rPr lang="hr-HR" dirty="0" smtClean="0"/>
                        <a:t>)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3068" y="908868"/>
            <a:ext cx="2684389" cy="4150267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564" y="1302174"/>
            <a:ext cx="3394720" cy="375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/>
          <a:srcRect l="17224" t="11380"/>
          <a:stretch/>
        </p:blipFill>
        <p:spPr>
          <a:xfrm>
            <a:off x="5672605" y="865689"/>
            <a:ext cx="3122477" cy="18722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6" cstate="print"/>
          <a:srcRect t="12583"/>
          <a:stretch/>
        </p:blipFill>
        <p:spPr>
          <a:xfrm>
            <a:off x="5740095" y="2859782"/>
            <a:ext cx="2991384" cy="2181266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2154560" y="2643758"/>
            <a:ext cx="1368152" cy="864096"/>
          </a:xfrm>
          <a:prstGeom prst="rect">
            <a:avLst/>
          </a:prstGeom>
          <a:solidFill>
            <a:srgbClr val="D0D8E8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3795949" y="2675537"/>
            <a:ext cx="1466787" cy="864096"/>
          </a:xfrm>
          <a:prstGeom prst="rect">
            <a:avLst/>
          </a:prstGeom>
          <a:solidFill>
            <a:srgbClr val="D0D8E8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2154560" y="3651870"/>
            <a:ext cx="1368152" cy="288032"/>
          </a:xfrm>
          <a:prstGeom prst="rect">
            <a:avLst/>
          </a:prstGeom>
          <a:solidFill>
            <a:srgbClr val="E9EDF4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3721588" y="3662383"/>
            <a:ext cx="1368152" cy="288032"/>
          </a:xfrm>
          <a:prstGeom prst="rect">
            <a:avLst/>
          </a:prstGeom>
          <a:solidFill>
            <a:srgbClr val="E9EDF4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/>
          <p:cNvSpPr/>
          <p:nvPr/>
        </p:nvSpPr>
        <p:spPr>
          <a:xfrm>
            <a:off x="2125216" y="4083917"/>
            <a:ext cx="1522349" cy="535815"/>
          </a:xfrm>
          <a:prstGeom prst="rect">
            <a:avLst/>
          </a:prstGeom>
          <a:solidFill>
            <a:srgbClr val="D0D8E8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avokutnik 13"/>
          <p:cNvSpPr/>
          <p:nvPr/>
        </p:nvSpPr>
        <p:spPr>
          <a:xfrm>
            <a:off x="3766535" y="4073165"/>
            <a:ext cx="1522349" cy="535815"/>
          </a:xfrm>
          <a:prstGeom prst="rect">
            <a:avLst/>
          </a:prstGeom>
          <a:solidFill>
            <a:srgbClr val="D0D8E8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481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Tla koja nisu vezana za tip klime: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538736" cy="3579863"/>
          </a:xfrm>
        </p:spPr>
        <p:txBody>
          <a:bodyPr>
            <a:normAutofit/>
          </a:bodyPr>
          <a:lstStyle/>
          <a:p>
            <a:r>
              <a:rPr lang="hr-HR" dirty="0" smtClean="0"/>
              <a:t>Vulkanska</a:t>
            </a:r>
          </a:p>
          <a:p>
            <a:r>
              <a:rPr lang="hr-HR" dirty="0" smtClean="0"/>
              <a:t>Tla na riječnim nanosima</a:t>
            </a:r>
          </a:p>
          <a:p>
            <a:r>
              <a:rPr lang="hr-HR" dirty="0" smtClean="0"/>
              <a:t>Močvarna tla</a:t>
            </a:r>
          </a:p>
          <a:p>
            <a:r>
              <a:rPr lang="hr-HR" dirty="0" smtClean="0"/>
              <a:t>Slana tla</a:t>
            </a:r>
          </a:p>
          <a:p>
            <a:r>
              <a:rPr lang="hr-HR" dirty="0" smtClean="0"/>
              <a:t>Kamenjari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598381"/>
            <a:ext cx="5172075" cy="27146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266" y="1520684"/>
            <a:ext cx="2570705" cy="32472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5081" y="1482064"/>
            <a:ext cx="4362890" cy="328582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12438" y="1579351"/>
            <a:ext cx="5276809" cy="31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06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378</Words>
  <Application>Microsoft Office PowerPoint</Application>
  <PresentationFormat>On-screen Show (16:9)</PresentationFormat>
  <Paragraphs>91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O tlu i njegovoj važnosti</vt:lpstr>
      <vt:lpstr>Tlo </vt:lpstr>
      <vt:lpstr>Slide 3</vt:lpstr>
      <vt:lpstr>Tlo</vt:lpstr>
      <vt:lpstr>Trošenje stijena</vt:lpstr>
      <vt:lpstr>Humus</vt:lpstr>
      <vt:lpstr>Važnost biljnog pokrova</vt:lpstr>
      <vt:lpstr>Tlo i klimatsko-biljna područja</vt:lpstr>
      <vt:lpstr>Tla koja nisu vezana za tip klime:</vt:lpstr>
      <vt:lpstr>Čovjek i tlo</vt:lpstr>
      <vt:lpstr>Slide 11</vt:lpstr>
      <vt:lpstr>Slide 12</vt:lpstr>
      <vt:lpstr>Ponavljanje</vt:lpstr>
      <vt:lpstr>Ponavljanje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28</cp:revision>
  <dcterms:created xsi:type="dcterms:W3CDTF">2019-03-27T12:00:31Z</dcterms:created>
  <dcterms:modified xsi:type="dcterms:W3CDTF">2019-11-14T07:30:13Z</dcterms:modified>
</cp:coreProperties>
</file>